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8" r:id="rId3"/>
  </p:sldMasterIdLst>
  <p:notesMasterIdLst>
    <p:notesMasterId r:id="rId34"/>
  </p:notesMasterIdLst>
  <p:sldIdLst>
    <p:sldId id="489" r:id="rId4"/>
    <p:sldId id="506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5" r:id="rId16"/>
    <p:sldId id="486" r:id="rId17"/>
    <p:sldId id="487" r:id="rId18"/>
    <p:sldId id="504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7" r:id="rId27"/>
    <p:sldId id="498" r:id="rId28"/>
    <p:sldId id="499" r:id="rId29"/>
    <p:sldId id="501" r:id="rId30"/>
    <p:sldId id="502" r:id="rId31"/>
    <p:sldId id="488" r:id="rId32"/>
    <p:sldId id="5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n, Anne" initials="LA" lastIdx="6" clrIdx="0">
    <p:extLst>
      <p:ext uri="{19B8F6BF-5375-455C-9EA6-DF929625EA0E}">
        <p15:presenceInfo xmlns:p15="http://schemas.microsoft.com/office/powerpoint/2012/main" userId="S-1-5-21-2338163137-2684688362-157462135-81058" providerId="AD"/>
      </p:ext>
    </p:extLst>
  </p:cmAuthor>
  <p:cmAuthor id="2" name="Taglieri, Jeremy" initials="TJ" lastIdx="24" clrIdx="1">
    <p:extLst>
      <p:ext uri="{19B8F6BF-5375-455C-9EA6-DF929625EA0E}">
        <p15:presenceInfo xmlns:p15="http://schemas.microsoft.com/office/powerpoint/2012/main" userId="S-1-5-21-2338163137-2684688362-157462135-83406" providerId="AD"/>
      </p:ext>
    </p:extLst>
  </p:cmAuthor>
  <p:cmAuthor id="3" name="Zweimueller, Sally" initials="ZS" lastIdx="1" clrIdx="2">
    <p:extLst>
      <p:ext uri="{19B8F6BF-5375-455C-9EA6-DF929625EA0E}">
        <p15:presenceInfo xmlns:p15="http://schemas.microsoft.com/office/powerpoint/2012/main" userId="S-1-5-21-2338163137-2684688362-157462135-26562" providerId="AD"/>
      </p:ext>
    </p:extLst>
  </p:cmAuthor>
  <p:cmAuthor id="4" name="HP" initials="H" lastIdx="0" clrIdx="3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2987" autoAdjust="0"/>
  </p:normalViewPr>
  <p:slideViewPr>
    <p:cSldViewPr snapToGrid="0">
      <p:cViewPr varScale="1">
        <p:scale>
          <a:sx n="69" d="100"/>
          <a:sy n="69" d="100"/>
        </p:scale>
        <p:origin x="127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Feuille_de_calcul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Feuille_de_calcul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Feuille_de_calcul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Feuille_de_calcul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Feuille_de_calcul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Feuille_de_calcul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Feuille_de_calcul_Microsoft_Excel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package" Target="../embeddings/Feuille_de_calcul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package" Target="../embeddings/Feuille_de_calcul_Microsoft_Excel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1534321627083929E-2"/>
          <c:y val="6.2353006373806627E-2"/>
          <c:w val="0.96616035172886816"/>
          <c:h val="0.84367193697641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81D2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E81D2E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B0-4F6D-A13C-922C071DABBB}"/>
              </c:ext>
            </c:extLst>
          </c:dPt>
          <c:dPt>
            <c:idx val="1"/>
            <c:invertIfNegative val="0"/>
            <c:bubble3D val="0"/>
            <c:spPr>
              <a:solidFill>
                <a:srgbClr val="FBD017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B0-4F6D-A13C-922C071DABBB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DB0-4F6D-A13C-922C071DAB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84</c:v>
                </c:pt>
                <c:pt idx="1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B0-4F6D-A13C-922C071DAB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6862856"/>
        <c:axId val="286863640"/>
      </c:barChart>
      <c:catAx>
        <c:axId val="28686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863640"/>
        <c:crosses val="autoZero"/>
        <c:auto val="1"/>
        <c:lblAlgn val="ctr"/>
        <c:lblOffset val="100"/>
        <c:noMultiLvlLbl val="0"/>
      </c:catAx>
      <c:valAx>
        <c:axId val="28686364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86862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13784764207980654"/>
          <c:w val="0.96616035172886816"/>
          <c:h val="0.77061249750069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F5B9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7FC-40FB-80BE-69403781F29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7FC-40FB-80BE-69403781F2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Depuis l'âge de 15 ans</c:v>
                </c:pt>
                <c:pt idx="1">
                  <c:v>Au cours des 12 mois précédant l'enquête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FC-40FB-80BE-69403781F2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5557208"/>
        <c:axId val="215557600"/>
      </c:barChart>
      <c:catAx>
        <c:axId val="21555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5557600"/>
        <c:crosses val="autoZero"/>
        <c:auto val="1"/>
        <c:lblAlgn val="ctr"/>
        <c:lblOffset val="100"/>
        <c:noMultiLvlLbl val="0"/>
      </c:catAx>
      <c:valAx>
        <c:axId val="215557600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21555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22064830313386335"/>
          <c:w val="0.96616035172886816"/>
          <c:h val="0.6342958697295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E97D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2F3-46E1-8ACB-0B8DCCE7D20F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2F3-46E1-8ACB-0B8DCCE7D20F}"/>
              </c:ext>
            </c:extLst>
          </c:dPt>
          <c:dPt>
            <c:idx val="3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F3-46E1-8ACB-0B8DCCE7D20F}"/>
              </c:ext>
            </c:extLst>
          </c:dPt>
          <c:dPt>
            <c:idx val="4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F3-46E1-8ACB-0B8DCCE7D2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Mari/partenaire actuel</c:v>
                </c:pt>
                <c:pt idx="1">
                  <c:v>Ancien mari/partenaire</c:v>
                </c:pt>
                <c:pt idx="3">
                  <c:v>Mère/Belle-mère</c:v>
                </c:pt>
                <c:pt idx="4">
                  <c:v>Autre parent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16</c:v>
                </c:pt>
                <c:pt idx="3">
                  <c:v>35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2F3-46E1-8ACB-0B8DCCE7D2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0136184"/>
        <c:axId val="425890736"/>
      </c:barChart>
      <c:catAx>
        <c:axId val="42013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90736"/>
        <c:crosses val="autoZero"/>
        <c:auto val="1"/>
        <c:lblAlgn val="ctr"/>
        <c:lblOffset val="100"/>
        <c:noMultiLvlLbl val="0"/>
      </c:catAx>
      <c:valAx>
        <c:axId val="42589073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0136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7.2094255405194721E-2"/>
          <c:w val="0.96616035172886816"/>
          <c:h val="0.74484389744305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F5B9E">
                <a:lumMod val="60000"/>
                <a:lumOff val="4000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177858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6F-4AFC-8B4C-7A425C3BF8E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F6F-4AFC-8B4C-7A425C3BF8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Ensemble</c:v>
                </c:pt>
                <c:pt idx="1">
                  <c:v>Célibataire</c:v>
                </c:pt>
                <c:pt idx="2">
                  <c:v>En union</c:v>
                </c:pt>
                <c:pt idx="3">
                  <c:v>En rupture d'union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F6F-4AFC-8B4C-7A425C3BF8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5891128"/>
        <c:axId val="425893088"/>
      </c:barChart>
      <c:catAx>
        <c:axId val="42589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93088"/>
        <c:crosses val="autoZero"/>
        <c:auto val="1"/>
        <c:lblAlgn val="ctr"/>
        <c:lblOffset val="100"/>
        <c:noMultiLvlLbl val="0"/>
      </c:catAx>
      <c:valAx>
        <c:axId val="425893088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589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7.2551390568319232E-2"/>
          <c:w val="0.96616035172886816"/>
          <c:h val="0.8359087490121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F5B9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3D9-4DB0-BF46-098D34AFF25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3D9-4DB0-BF46-098D34AFF2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À n'importe quel moment</c:v>
                </c:pt>
                <c:pt idx="1">
                  <c:v>Au cours de 12 derniers mois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D9-4DB0-BF46-098D34AFF2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5892304"/>
        <c:axId val="425888384"/>
      </c:barChart>
      <c:catAx>
        <c:axId val="42589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88384"/>
        <c:crosses val="autoZero"/>
        <c:auto val="1"/>
        <c:lblAlgn val="ctr"/>
        <c:lblOffset val="100"/>
        <c:noMultiLvlLbl val="0"/>
      </c:catAx>
      <c:valAx>
        <c:axId val="42588838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589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23038955216525148"/>
          <c:w val="0.96616035172886816"/>
          <c:h val="0.62455462069819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E97D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D4A-43E5-A122-BEA794E58F1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D4A-43E5-A122-BEA794E58F1A}"/>
              </c:ext>
            </c:extLst>
          </c:dPt>
          <c:dPt>
            <c:idx val="3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4A-43E5-A122-BEA794E58F1A}"/>
              </c:ext>
            </c:extLst>
          </c:dPt>
          <c:dPt>
            <c:idx val="4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4A-43E5-A122-BEA794E58F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Mari/partenaire actuel</c:v>
                </c:pt>
                <c:pt idx="1">
                  <c:v>Ancien mari/partenaire</c:v>
                </c:pt>
                <c:pt idx="3">
                  <c:v>Ami propre/Rencontre</c:v>
                </c:pt>
                <c:pt idx="4">
                  <c:v>Petit ami actuel/       le plus récnet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20</c:v>
                </c:pt>
                <c:pt idx="3">
                  <c:v>34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D4A-43E5-A122-BEA794E58F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5893872"/>
        <c:axId val="425882896"/>
      </c:barChart>
      <c:catAx>
        <c:axId val="42589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82896"/>
        <c:crosses val="autoZero"/>
        <c:auto val="1"/>
        <c:lblAlgn val="ctr"/>
        <c:lblOffset val="100"/>
        <c:noMultiLvlLbl val="0"/>
      </c:catAx>
      <c:valAx>
        <c:axId val="425882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589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609164479440068"/>
          <c:y val="0"/>
          <c:w val="0.6630606955380578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77858">
                <a:lumMod val="5000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E97D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6F-4922-91D5-96FE28235419}"/>
              </c:ext>
            </c:extLst>
          </c:dPt>
          <c:dPt>
            <c:idx val="1"/>
            <c:invertIfNegative val="0"/>
            <c:bubble3D val="0"/>
            <c:spPr>
              <a:solidFill>
                <a:srgbClr val="E81D2E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6F-4922-91D5-96FE282354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N'exerce aucun type de contrôle</c:v>
                </c:pt>
                <c:pt idx="1">
                  <c:v>Exerce 3+ types de contrôle</c:v>
                </c:pt>
                <c:pt idx="2">
                  <c:v>Insiste pour savoir où elle est à tout moment</c:v>
                </c:pt>
                <c:pt idx="3">
                  <c:v>Essaie de limiter ses contacts avec sa famille</c:v>
                </c:pt>
                <c:pt idx="4">
                  <c:v>L'accuse fréqumment d'être infidèle</c:v>
                </c:pt>
                <c:pt idx="5">
                  <c:v>Ne lui permet pas de rencontrer ses amies</c:v>
                </c:pt>
                <c:pt idx="6">
                  <c:v>Est jaloux ou en colère si elle parle à un autre homme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28</c:v>
                </c:pt>
                <c:pt idx="2">
                  <c:v>41</c:v>
                </c:pt>
                <c:pt idx="3">
                  <c:v>21</c:v>
                </c:pt>
                <c:pt idx="4">
                  <c:v>21</c:v>
                </c:pt>
                <c:pt idx="5">
                  <c:v>28</c:v>
                </c:pt>
                <c:pt idx="6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6F-4922-91D5-96FE28235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5884464"/>
        <c:axId val="425884856"/>
      </c:barChart>
      <c:catAx>
        <c:axId val="425884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84856"/>
        <c:crosses val="autoZero"/>
        <c:auto val="1"/>
        <c:lblAlgn val="ctr"/>
        <c:lblOffset val="100"/>
        <c:noMultiLvlLbl val="0"/>
      </c:catAx>
      <c:valAx>
        <c:axId val="425884856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42588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14515472718709779"/>
          <c:w val="0.96616035172886816"/>
          <c:h val="0.6562735385214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À n'importe quel moment</c:v>
                </c:pt>
              </c:strCache>
            </c:strRef>
          </c:tx>
          <c:spPr>
            <a:solidFill>
              <a:srgbClr val="422C81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74D-4671-858E-490A348F1F2C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4D-4671-858E-490A348F1F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Violence physique</c:v>
                </c:pt>
                <c:pt idx="1">
                  <c:v>Violence sexuelle</c:v>
                </c:pt>
                <c:pt idx="2">
                  <c:v>Violence émotionnelle</c:v>
                </c:pt>
                <c:pt idx="3">
                  <c:v>Violence physique ou sexuelle</c:v>
                </c:pt>
                <c:pt idx="4">
                  <c:v>Violence physique ou sexuelle ou émotionnelle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37</c:v>
                </c:pt>
                <c:pt idx="3">
                  <c:v>22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4D-4671-858E-490A348F1F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 cours des 12 mois précédant l'enquête</c:v>
                </c:pt>
              </c:strCache>
            </c:strRef>
          </c:tx>
          <c:spPr>
            <a:solidFill>
              <a:srgbClr val="AF5B9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Violence physique</c:v>
                </c:pt>
                <c:pt idx="1">
                  <c:v>Violence sexuelle</c:v>
                </c:pt>
                <c:pt idx="2">
                  <c:v>Violence émotionnelle</c:v>
                </c:pt>
                <c:pt idx="3">
                  <c:v>Violence physique ou sexuelle</c:v>
                </c:pt>
                <c:pt idx="4">
                  <c:v>Violence physique ou sexuelle ou émotionnelle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29</c:v>
                </c:pt>
                <c:pt idx="3">
                  <c:v>14</c:v>
                </c:pt>
                <c:pt idx="4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74D-4671-858E-490A348F1F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425891520"/>
        <c:axId val="425882504"/>
      </c:barChart>
      <c:catAx>
        <c:axId val="4258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82504"/>
        <c:crosses val="autoZero"/>
        <c:auto val="1"/>
        <c:lblAlgn val="ctr"/>
        <c:lblOffset val="100"/>
        <c:noMultiLvlLbl val="0"/>
      </c:catAx>
      <c:valAx>
        <c:axId val="42588250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589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9.1898428053204348E-2"/>
          <c:w val="0.96616035172886816"/>
          <c:h val="0.71027373392110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 union</c:v>
                </c:pt>
              </c:strCache>
            </c:strRef>
          </c:tx>
          <c:spPr>
            <a:solidFill>
              <a:srgbClr val="FBD017">
                <a:lumMod val="75000"/>
              </a:srgb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88B-432B-8773-EB572B449EF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88B-432B-8773-EB572B449E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Violence physique</c:v>
                </c:pt>
                <c:pt idx="1">
                  <c:v>Violence sexuelle</c:v>
                </c:pt>
                <c:pt idx="2">
                  <c:v>Violence émotionnelle</c:v>
                </c:pt>
                <c:pt idx="3">
                  <c:v>Violence physique ou sexuelle</c:v>
                </c:pt>
                <c:pt idx="4">
                  <c:v>Violence physique ou sexuelle ou émotionnelle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9</c:v>
                </c:pt>
                <c:pt idx="2">
                  <c:v>37</c:v>
                </c:pt>
                <c:pt idx="3">
                  <c:v>22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8B-432B-8773-EB572B449E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 rupture d'union</c:v>
                </c:pt>
              </c:strCache>
            </c:strRef>
          </c:tx>
          <c:spPr>
            <a:solidFill>
              <a:srgbClr val="0E97D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Violence physique</c:v>
                </c:pt>
                <c:pt idx="1">
                  <c:v>Violence sexuelle</c:v>
                </c:pt>
                <c:pt idx="2">
                  <c:v>Violence émotionnelle</c:v>
                </c:pt>
                <c:pt idx="3">
                  <c:v>Violence physique ou sexuelle</c:v>
                </c:pt>
                <c:pt idx="4">
                  <c:v>Violence physique ou sexuelle ou émotionnelle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</c:v>
                </c:pt>
                <c:pt idx="1">
                  <c:v>10</c:v>
                </c:pt>
                <c:pt idx="2">
                  <c:v>38</c:v>
                </c:pt>
                <c:pt idx="3">
                  <c:v>30</c:v>
                </c:pt>
                <c:pt idx="4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8B-432B-8773-EB572B449E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425889168"/>
        <c:axId val="425884072"/>
      </c:barChart>
      <c:catAx>
        <c:axId val="42588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884072"/>
        <c:crosses val="autoZero"/>
        <c:auto val="1"/>
        <c:lblAlgn val="ctr"/>
        <c:lblOffset val="100"/>
        <c:noMultiLvlLbl val="0"/>
      </c:catAx>
      <c:valAx>
        <c:axId val="425884072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42588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43456902955177"/>
          <c:y val="1.4786127972967387E-2"/>
          <c:w val="0.60878411382330255"/>
          <c:h val="0.975356453378387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bubble3D val="0"/>
            <c:spPr>
              <a:solidFill>
                <a:srgbClr val="177858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62-4A80-9CD7-E04A2BC8DC7E}"/>
              </c:ext>
            </c:extLst>
          </c:dPt>
          <c:dPt>
            <c:idx val="1"/>
            <c:bubble3D val="0"/>
            <c:spPr>
              <a:solidFill>
                <a:srgbClr val="E81D2E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62-4A80-9CD7-E04A2BC8DC7E}"/>
              </c:ext>
            </c:extLst>
          </c:dPt>
          <c:dPt>
            <c:idx val="2"/>
            <c:bubble3D val="0"/>
            <c:spPr>
              <a:solidFill>
                <a:srgbClr val="FBD017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62-4A80-9CD7-E04A2BC8DC7E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62-4A80-9CD7-E04A2BC8DC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562-4A80-9CD7-E04A2BC8DC7E}"/>
              </c:ext>
            </c:extLst>
          </c:dPt>
          <c:dPt>
            <c:idx val="5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562-4A80-9CD7-E04A2BC8DC7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562-4A80-9CD7-E04A2BC8DC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Ont recherché de l'aide</c:v>
                </c:pt>
                <c:pt idx="1">
                  <c:v>N'ont jamais recherché d'aide mais en ont parlé avec quelqu'un</c:v>
                </c:pt>
                <c:pt idx="2">
                  <c:v>N’a jamais recherché d'aide et n’en a pas parlé a quelqu’un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11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562-4A80-9CD7-E04A2BC8D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Argent uniquement</c:v>
                </c:pt>
              </c:strCache>
            </c:strRef>
          </c:tx>
          <c:spPr>
            <a:solidFill>
              <a:srgbClr val="177858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80-48B0-AC2D-A1D2804288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Argent et en nature</c:v>
                </c:pt>
              </c:strCache>
            </c:strRef>
          </c:tx>
          <c:spPr>
            <a:solidFill>
              <a:srgbClr val="0E97D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80-48B0-AC2D-A1D2804288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 nature seulement</c:v>
                </c:pt>
              </c:strCache>
            </c:strRef>
          </c:tx>
          <c:spPr>
            <a:solidFill>
              <a:srgbClr val="FBD017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1.5381658305059834E-2"/>
                  <c:y val="2.43531225784702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80-48B0-AC2D-A1D2804288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 rémunéré</c:v>
                </c:pt>
              </c:strCache>
            </c:strRef>
          </c:tx>
          <c:spPr>
            <a:solidFill>
              <a:srgbClr val="E81D2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14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80-48B0-AC2D-A1D2804288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86857760"/>
        <c:axId val="286858544"/>
      </c:barChart>
      <c:catAx>
        <c:axId val="2868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858544"/>
        <c:crosses val="autoZero"/>
        <c:auto val="1"/>
        <c:lblAlgn val="ctr"/>
        <c:lblOffset val="100"/>
        <c:noMultiLvlLbl val="0"/>
      </c:catAx>
      <c:valAx>
        <c:axId val="286858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685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43456902955177"/>
          <c:y val="1.4786127972967387E-2"/>
          <c:w val="0.60878411382330255"/>
          <c:h val="0.975356453378387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bubble3D val="0"/>
            <c:spPr>
              <a:solidFill>
                <a:srgbClr val="E81D2E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3F-4867-976D-4CEF72DDF969}"/>
              </c:ext>
            </c:extLst>
          </c:dPt>
          <c:dPt>
            <c:idx val="1"/>
            <c:bubble3D val="0"/>
            <c:spPr>
              <a:solidFill>
                <a:srgbClr val="0E97D0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3F-4867-976D-4CEF72DDF969}"/>
              </c:ext>
            </c:extLst>
          </c:dPt>
          <c:dPt>
            <c:idx val="2"/>
            <c:bubble3D val="0"/>
            <c:spPr>
              <a:solidFill>
                <a:srgbClr val="FBD017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3F-4867-976D-4CEF72DDF969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3F-4867-976D-4CEF72DDF96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3F-4867-976D-4CEF72DDF969}"/>
              </c:ext>
            </c:extLst>
          </c:dPt>
          <c:dPt>
            <c:idx val="5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3F-4867-976D-4CEF72DDF969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3F-4867-976D-4CEF72DDF96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Principalement la femme</c:v>
                </c:pt>
                <c:pt idx="1">
                  <c:v>Femme et conjoint ensemble</c:v>
                </c:pt>
                <c:pt idx="2">
                  <c:v>Principalement le conjoint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3F-4867-976D-4CEF72DDF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43456902955177"/>
          <c:y val="1.4786127972967387E-2"/>
          <c:w val="0.60878411382330255"/>
          <c:h val="0.975356453378387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bubble3D val="0"/>
            <c:spPr>
              <a:solidFill>
                <a:srgbClr val="177858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8A-4361-AD73-7999AC147B51}"/>
              </c:ext>
            </c:extLst>
          </c:dPt>
          <c:dPt>
            <c:idx val="1"/>
            <c:bubble3D val="0"/>
            <c:spPr>
              <a:solidFill>
                <a:srgbClr val="E81D2E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8A-4361-AD73-7999AC147B51}"/>
              </c:ext>
            </c:extLst>
          </c:dPt>
          <c:dPt>
            <c:idx val="2"/>
            <c:bubble3D val="0"/>
            <c:spPr>
              <a:solidFill>
                <a:srgbClr val="FBD017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8A-4361-AD73-7999AC147B51}"/>
              </c:ext>
            </c:extLst>
          </c:dPt>
          <c:dPt>
            <c:idx val="3"/>
            <c:bubble3D val="0"/>
            <c:spPr>
              <a:solidFill>
                <a:srgbClr val="0E97D0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8A-4361-AD73-7999AC147B51}"/>
              </c:ext>
            </c:extLst>
          </c:dPt>
          <c:dPt>
            <c:idx val="4"/>
            <c:bubble3D val="0"/>
            <c:spPr>
              <a:solidFill>
                <a:srgbClr val="422C81"/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8A-4361-AD73-7999AC147B51}"/>
              </c:ext>
            </c:extLst>
          </c:dPt>
          <c:dPt>
            <c:idx val="5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8A-4361-AD73-7999AC147B5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38A-4361-AD73-7999AC147B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Plus</c:v>
                </c:pt>
                <c:pt idx="1">
                  <c:v>Moins</c:v>
                </c:pt>
                <c:pt idx="2">
                  <c:v>À peu près la même chose</c:v>
                </c:pt>
                <c:pt idx="3">
                  <c:v>Le conjoint ne gagne pas d'argent</c:v>
                </c:pt>
                <c:pt idx="4">
                  <c:v>Ne sait pas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76</c:v>
                </c:pt>
                <c:pt idx="2">
                  <c:v>8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38A-4361-AD73-7999AC147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13784764207980654"/>
          <c:w val="0.96616035172886816"/>
          <c:h val="0.77061249750069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E81D2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379-4FC2-B177-5835D6F4FDF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379-4FC2-B177-5835D6F4FD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Possèdent une maison seuls ou conjointement</c:v>
                </c:pt>
                <c:pt idx="1">
                  <c:v>Possèdent des terres seuls ou conjointement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79-4FC2-B177-5835D6F4FD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BD017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Possèdent une maison seuls ou conjointement</c:v>
                </c:pt>
                <c:pt idx="1">
                  <c:v>Possèdent des terres seuls ou conjointement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</c:v>
                </c:pt>
                <c:pt idx="1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79-4FC2-B177-5835D6F4FD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86869520"/>
        <c:axId val="286867168"/>
      </c:barChart>
      <c:catAx>
        <c:axId val="28686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867168"/>
        <c:crosses val="autoZero"/>
        <c:auto val="1"/>
        <c:lblAlgn val="ctr"/>
        <c:lblOffset val="100"/>
        <c:noMultiLvlLbl val="0"/>
      </c:catAx>
      <c:valAx>
        <c:axId val="286867168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28686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0.19893362311611501"/>
          <c:w val="0.96616035172886816"/>
          <c:h val="0.6802276695051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E81D2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5F3-4FEF-A393-BC9E1B1C090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5F3-4FEF-A393-BC9E1B1C09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Utilisent un compte bancaire</c:v>
                </c:pt>
                <c:pt idx="1">
                  <c:v>Possèdent un téléphone portable</c:v>
                </c:pt>
                <c:pt idx="3">
                  <c:v>Utilisent un téléphone portable pour des transaction financières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51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F3-4FEF-A393-BC9E1B1C09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BD017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Utilisent un compte bancaire</c:v>
                </c:pt>
                <c:pt idx="1">
                  <c:v>Possèdent un téléphone portable</c:v>
                </c:pt>
                <c:pt idx="3">
                  <c:v>Utilisent un téléphone portable pour des transaction financières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80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F3-4FEF-A393-BC9E1B1C09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86868344"/>
        <c:axId val="292188096"/>
      </c:barChart>
      <c:catAx>
        <c:axId val="286868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188096"/>
        <c:crosses val="autoZero"/>
        <c:auto val="1"/>
        <c:lblAlgn val="ctr"/>
        <c:lblOffset val="100"/>
        <c:noMultiLvlLbl val="0"/>
      </c:catAx>
      <c:valAx>
        <c:axId val="2921880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286868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7.8183250710814653E-2"/>
          <c:w val="0.96616035172886816"/>
          <c:h val="0.73835639097008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F5B9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F61-43AF-A7E2-5D596AAC94CB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F61-43AF-A7E2-5D596AAC94CB}"/>
              </c:ext>
            </c:extLst>
          </c:dPt>
          <c:dPt>
            <c:idx val="3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61-43AF-A7E2-5D596AAC94CB}"/>
              </c:ext>
            </c:extLst>
          </c:dPt>
          <c:dPt>
            <c:idx val="4"/>
            <c:invertIfNegative val="0"/>
            <c:bubble3D val="0"/>
            <c:spPr>
              <a:solidFill>
                <a:srgbClr val="E81D2E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61-43AF-A7E2-5D596AAC94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Propres soins de santé de la femme</c:v>
                </c:pt>
                <c:pt idx="1">
                  <c:v>Faire les achats importants du ménage</c:v>
                </c:pt>
                <c:pt idx="2">
                  <c:v>Visites à sa famille ou parents</c:v>
                </c:pt>
                <c:pt idx="3">
                  <c:v>Les 3 décisions</c:v>
                </c:pt>
                <c:pt idx="4">
                  <c:v>Aucune des 3 décisions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47</c:v>
                </c:pt>
                <c:pt idx="2">
                  <c:v>67</c:v>
                </c:pt>
                <c:pt idx="3">
                  <c:v>36</c:v>
                </c:pt>
                <c:pt idx="4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F61-43AF-A7E2-5D596AAC94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92190056"/>
        <c:axId val="292181824"/>
      </c:barChart>
      <c:catAx>
        <c:axId val="29219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181824"/>
        <c:crosses val="autoZero"/>
        <c:auto val="1"/>
        <c:lblAlgn val="ctr"/>
        <c:lblOffset val="100"/>
        <c:noMultiLvlLbl val="0"/>
      </c:catAx>
      <c:valAx>
        <c:axId val="29218182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29219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19824135565944E-2"/>
          <c:y val="6.7714631197097946E-2"/>
          <c:w val="0.96616035172886816"/>
          <c:h val="0.79249864323186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F5B9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BA-4FE0-AA31-625B61780856}"/>
              </c:ext>
            </c:extLst>
          </c:dPt>
          <c:dPt>
            <c:idx val="2"/>
            <c:invertIfNegative val="0"/>
            <c:bubble3D val="0"/>
            <c:spPr>
              <a:solidFill>
                <a:srgbClr val="422C81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BA-4FE0-AA31-625B61780856}"/>
              </c:ext>
            </c:extLst>
          </c:dPt>
          <c:dPt>
            <c:idx val="3"/>
            <c:invertIfNegative val="0"/>
            <c:bubble3D val="0"/>
            <c:spPr>
              <a:solidFill>
                <a:srgbClr val="E81D2E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BA-4FE0-AA31-625B617808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Propres soins de santé de l'homme</c:v>
                </c:pt>
                <c:pt idx="1">
                  <c:v>Faire des achats importants du ménage</c:v>
                </c:pt>
                <c:pt idx="2">
                  <c:v>Les 2 décisions</c:v>
                </c:pt>
                <c:pt idx="3">
                  <c:v>Aucune des 2 décisions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97</c:v>
                </c:pt>
                <c:pt idx="1">
                  <c:v>93</c:v>
                </c:pt>
                <c:pt idx="2">
                  <c:v>92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9BA-4FE0-AA31-625B617808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92183392"/>
        <c:axId val="292183784"/>
      </c:barChart>
      <c:catAx>
        <c:axId val="2921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183784"/>
        <c:crosses val="autoZero"/>
        <c:auto val="1"/>
        <c:lblAlgn val="ctr"/>
        <c:lblOffset val="100"/>
        <c:noMultiLvlLbl val="0"/>
      </c:catAx>
      <c:valAx>
        <c:axId val="29218378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29218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969622918812657"/>
          <c:y val="0"/>
          <c:w val="0.64419265575160278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BD017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Au moins une des raisons citées</c:v>
                </c:pt>
                <c:pt idx="1">
                  <c:v>Brûle la nourriture</c:v>
                </c:pt>
                <c:pt idx="2">
                  <c:v>Argumente avec lui</c:v>
                </c:pt>
                <c:pt idx="3">
                  <c:v>Sort sans le lui dire</c:v>
                </c:pt>
                <c:pt idx="4">
                  <c:v>Refuse d'avoir des rapports sexuels avec lui</c:v>
                </c:pt>
                <c:pt idx="5">
                  <c:v>Néglige les enfants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7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6F-441F-8B7C-88AACDD0F0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E81D2E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Au moins une des raisons citées</c:v>
                </c:pt>
                <c:pt idx="1">
                  <c:v>Brûle la nourriture</c:v>
                </c:pt>
                <c:pt idx="2">
                  <c:v>Argumente avec lui</c:v>
                </c:pt>
                <c:pt idx="3">
                  <c:v>Sort sans le lui dire</c:v>
                </c:pt>
                <c:pt idx="4">
                  <c:v>Refuse d'avoir des rapports sexuels avec lui</c:v>
                </c:pt>
                <c:pt idx="5">
                  <c:v>Néglige les enfants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32</c:v>
                </c:pt>
                <c:pt idx="1">
                  <c:v>14</c:v>
                </c:pt>
                <c:pt idx="2">
                  <c:v>21</c:v>
                </c:pt>
                <c:pt idx="3">
                  <c:v>21</c:v>
                </c:pt>
                <c:pt idx="4">
                  <c:v>13</c:v>
                </c:pt>
                <c:pt idx="5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6F-441F-8B7C-88AACDD0F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427518656"/>
        <c:axId val="427515912"/>
      </c:barChart>
      <c:catAx>
        <c:axId val="42751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7515912"/>
        <c:crosses val="autoZero"/>
        <c:auto val="1"/>
        <c:lblAlgn val="ctr"/>
        <c:lblOffset val="100"/>
        <c:noMultiLvlLbl val="0"/>
      </c:catAx>
      <c:valAx>
        <c:axId val="427515912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42751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5DCB0-616A-4D00-A23B-0E7EB600241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81180-36CA-43EC-B7D8-15BB5DAAE4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1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70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11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95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89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84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7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4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46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7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4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6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4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44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81180-36CA-43EC-B7D8-15BB5DAAE4B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7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5006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2700"/>
            <a:ext cx="9144000" cy="12319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br>
              <a:rPr lang="fr-FR" noProof="0" dirty="0" smtClean="0"/>
            </a:b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39" y="1606858"/>
            <a:ext cx="8256233" cy="52511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16604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39" y="1606858"/>
            <a:ext cx="8256233" cy="5251142"/>
          </a:xfrm>
        </p:spPr>
        <p:txBody>
          <a:bodyPr/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1987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1948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4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5218545"/>
            <a:ext cx="9143999" cy="1639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z="4400" noProof="0" dirty="0" smtClean="0"/>
              <a:t>5</a:t>
            </a:r>
            <a:r>
              <a:rPr lang="fr-FR" sz="4400" baseline="30000" noProof="0" dirty="0" smtClean="0"/>
              <a:t>ème</a:t>
            </a:r>
            <a:r>
              <a:rPr lang="fr-FR" sz="4400" noProof="0" dirty="0" smtClean="0"/>
              <a:t> Enquête</a:t>
            </a:r>
            <a:r>
              <a:rPr lang="fr-FR" sz="4400" baseline="0" noProof="0" dirty="0" smtClean="0"/>
              <a:t> Démographique et de Santé au Bénin </a:t>
            </a:r>
            <a:r>
              <a:rPr lang="fr-FR" sz="4400" noProof="0" dirty="0" smtClean="0"/>
              <a:t>(EDSB-V)</a:t>
            </a:r>
            <a:r>
              <a:rPr lang="fr-FR" sz="4400" baseline="0" noProof="0" dirty="0" smtClean="0"/>
              <a:t> 2017-2018</a:t>
            </a:r>
            <a:endParaRPr lang="fr-FR" sz="4400" noProof="0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2112885"/>
            <a:ext cx="0" cy="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-2" y="1853439"/>
            <a:ext cx="91440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-2" y="5151649"/>
            <a:ext cx="91440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9"/>
          <a:stretch/>
        </p:blipFill>
        <p:spPr>
          <a:xfrm>
            <a:off x="0" y="1995461"/>
            <a:ext cx="9144000" cy="311026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2" y="5110918"/>
            <a:ext cx="9144000" cy="457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2" y="1944546"/>
            <a:ext cx="9144000" cy="457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7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39" y="1606858"/>
            <a:ext cx="8256233" cy="5251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357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1919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32124" y="1162974"/>
            <a:ext cx="276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Suivez-nous sur Twitter !  </a:t>
            </a:r>
          </a:p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#EDSB5</a:t>
            </a:r>
            <a:endParaRPr lang="fr-FR" sz="2000" i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9799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prstClr val="white"/>
                </a:solidFill>
              </a:rPr>
              <a:t>Statut de la </a:t>
            </a:r>
            <a:r>
              <a:rPr lang="fr-FR" sz="3800" b="1" dirty="0" smtClean="0">
                <a:solidFill>
                  <a:prstClr val="white"/>
                </a:solidFill>
              </a:rPr>
              <a:t>Femme et Violence Domestique</a:t>
            </a:r>
            <a:endParaRPr lang="fr-FR" sz="3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Possession et utilisation des comptes bancaires et de téléphones portables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232959"/>
              </p:ext>
            </p:extLst>
          </p:nvPr>
        </p:nvGraphicFramePr>
        <p:xfrm>
          <a:off x="522514" y="1244600"/>
          <a:ext cx="8196943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2265" y="1790439"/>
            <a:ext cx="313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Pourcentage de femmes et d’hommes de 15-49 ans qui 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1487" y="1651940"/>
            <a:ext cx="3524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Parmi les femmes </a:t>
            </a:r>
            <a:r>
              <a:rPr lang="fr-FR" i="1" dirty="0"/>
              <a:t>et </a:t>
            </a:r>
            <a:r>
              <a:rPr lang="fr-FR" i="1" dirty="0" smtClean="0"/>
              <a:t>les hommes </a:t>
            </a:r>
            <a:r>
              <a:rPr lang="fr-FR" i="1" dirty="0"/>
              <a:t>de 15-49 ans qui </a:t>
            </a:r>
            <a:r>
              <a:rPr lang="fr-FR" i="1" dirty="0" smtClean="0"/>
              <a:t>possèdent un téléphone mobile, pourcentage qui </a:t>
            </a:r>
            <a:r>
              <a:rPr lang="en-US" i="1" dirty="0" smtClean="0"/>
              <a:t>:</a:t>
            </a:r>
            <a:endParaRPr lang="en-US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52145" y="2436770"/>
            <a:ext cx="2579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0290" y="2544949"/>
            <a:ext cx="3487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7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noProof="0" dirty="0"/>
              <a:t>Emploi et rémunération</a:t>
            </a:r>
          </a:p>
          <a:p>
            <a:r>
              <a:rPr lang="fr-FR" sz="3400" noProof="0" dirty="0" smtClean="0"/>
              <a:t>Possession de biens</a:t>
            </a:r>
          </a:p>
          <a:p>
            <a:r>
              <a:rPr lang="fr-FR" sz="3400" b="1" noProof="0" dirty="0">
                <a:solidFill>
                  <a:schemeClr val="accent5"/>
                </a:solidFill>
              </a:rPr>
              <a:t>Prise de décision</a:t>
            </a:r>
          </a:p>
          <a:p>
            <a:r>
              <a:rPr lang="fr-FR" sz="3400" noProof="0" dirty="0" smtClean="0"/>
              <a:t>Opinions concernant la violence domestique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2727" y="4831063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© </a:t>
            </a:r>
            <a:r>
              <a:rPr lang="fr-FR" sz="1200" dirty="0"/>
              <a:t>2006 Rebecca </a:t>
            </a:r>
            <a:r>
              <a:rPr lang="fr-FR" sz="1200" dirty="0" err="1"/>
              <a:t>Mrljak</a:t>
            </a:r>
            <a:r>
              <a:rPr lang="fr-FR" sz="1200" dirty="0"/>
              <a:t>, </a:t>
            </a:r>
            <a:r>
              <a:rPr lang="fr-FR" sz="1200" dirty="0" smtClean="0"/>
              <a:t>avec la permission de </a:t>
            </a:r>
            <a:r>
              <a:rPr lang="fr-FR" sz="1200" dirty="0" err="1" smtClean="0"/>
              <a:t>Photoshare</a:t>
            </a:r>
            <a:endParaRPr lang="fr-FR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27" y="1677784"/>
            <a:ext cx="40640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78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Participation des femmes </a:t>
            </a:r>
            <a:br>
              <a:rPr lang="fr-FR" sz="4000" noProof="0" dirty="0" smtClean="0"/>
            </a:br>
            <a:r>
              <a:rPr lang="fr-FR" sz="4000" noProof="0" dirty="0" smtClean="0"/>
              <a:t>dans la prise de décision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232198"/>
              </p:ext>
            </p:extLst>
          </p:nvPr>
        </p:nvGraphicFramePr>
        <p:xfrm>
          <a:off x="0" y="1749425"/>
          <a:ext cx="9143999" cy="510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3255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de 15-49 ans, actuellement en union, qui habituellement prennent certaines décisions, soit seules, soit ensemble avec leur conjoint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4707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6129"/>
          </a:xfrm>
        </p:spPr>
        <p:txBody>
          <a:bodyPr>
            <a:normAutofit fontScale="90000"/>
          </a:bodyPr>
          <a:lstStyle/>
          <a:p>
            <a:r>
              <a:rPr lang="fr-FR" sz="4000" noProof="0" dirty="0" smtClean="0"/>
              <a:t>Participation des hommes </a:t>
            </a:r>
            <a:br>
              <a:rPr lang="fr-FR" sz="4000" noProof="0" dirty="0" smtClean="0"/>
            </a:br>
            <a:r>
              <a:rPr lang="fr-FR" sz="4000" noProof="0" dirty="0" smtClean="0"/>
              <a:t>dans la prise de décision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156833"/>
              </p:ext>
            </p:extLst>
          </p:nvPr>
        </p:nvGraphicFramePr>
        <p:xfrm>
          <a:off x="461963" y="1692460"/>
          <a:ext cx="8256587" cy="516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0461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Pourcentage </a:t>
            </a:r>
            <a:r>
              <a:rPr lang="fr-FR" i="1" dirty="0" smtClean="0"/>
              <a:t>d’hommes </a:t>
            </a:r>
            <a:r>
              <a:rPr lang="fr-FR" i="1" dirty="0"/>
              <a:t>de 15-49 ans, actuellement en union, qui habituellement prennent certaines décisions, soit </a:t>
            </a:r>
            <a:r>
              <a:rPr lang="fr-FR" i="1" dirty="0" smtClean="0"/>
              <a:t>seuls</a:t>
            </a:r>
            <a:r>
              <a:rPr lang="fr-FR" i="1" dirty="0"/>
              <a:t>, soit ensemble avec leur </a:t>
            </a:r>
            <a:r>
              <a:rPr lang="fr-FR" i="1" dirty="0" smtClean="0"/>
              <a:t>épouse/partenaire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15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noProof="0" dirty="0"/>
              <a:t>Emploi et rémunération</a:t>
            </a:r>
          </a:p>
          <a:p>
            <a:r>
              <a:rPr lang="fr-FR" sz="3400" noProof="0" dirty="0" smtClean="0"/>
              <a:t>Possession de biens</a:t>
            </a:r>
          </a:p>
          <a:p>
            <a:r>
              <a:rPr lang="fr-FR" sz="3400" noProof="0" dirty="0"/>
              <a:t>Prise de décision</a:t>
            </a:r>
          </a:p>
          <a:p>
            <a:r>
              <a:rPr lang="fr-FR" sz="3400" b="1" noProof="0" dirty="0">
                <a:solidFill>
                  <a:schemeClr val="accent5"/>
                </a:solidFill>
              </a:rPr>
              <a:t>Opinions concernant la violence domestique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2727" y="4831063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© </a:t>
            </a:r>
            <a:r>
              <a:rPr lang="fr-FR" sz="1200" dirty="0"/>
              <a:t>2006 Rebecca </a:t>
            </a:r>
            <a:r>
              <a:rPr lang="fr-FR" sz="1200" dirty="0" err="1"/>
              <a:t>Mrljak</a:t>
            </a:r>
            <a:r>
              <a:rPr lang="fr-FR" sz="1200" dirty="0"/>
              <a:t>, </a:t>
            </a:r>
            <a:r>
              <a:rPr lang="fr-FR" sz="1200" dirty="0" smtClean="0"/>
              <a:t>avec la permission de </a:t>
            </a:r>
            <a:r>
              <a:rPr lang="fr-FR" sz="1200" dirty="0" err="1" smtClean="0"/>
              <a:t>Photoshare</a:t>
            </a:r>
            <a:endParaRPr lang="fr-FR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27" y="1677784"/>
            <a:ext cx="40640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65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Opinions concernant le fait qu’</a:t>
            </a:r>
            <a:r>
              <a:rPr lang="fr-FR" sz="4000" dirty="0" smtClean="0"/>
              <a:t>u</a:t>
            </a:r>
            <a:r>
              <a:rPr lang="fr-FR" sz="4000" noProof="0" dirty="0" smtClean="0"/>
              <a:t>n mari batte sa femme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422673"/>
              </p:ext>
            </p:extLst>
          </p:nvPr>
        </p:nvGraphicFramePr>
        <p:xfrm>
          <a:off x="0" y="1814944"/>
          <a:ext cx="9144000" cy="504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1686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et d’hommes de 15-49 ans qui pensent qu’il est justifié </a:t>
            </a:r>
          </a:p>
          <a:p>
            <a:pPr algn="ctr"/>
            <a:r>
              <a:rPr lang="fr-FR" i="1" dirty="0" smtClean="0"/>
              <a:t>qu’un mari batte sa femme si elle :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0845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32124" y="1162974"/>
            <a:ext cx="276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Suivez-nous sur Twitter !  </a:t>
            </a:r>
          </a:p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#EDSB5</a:t>
            </a:r>
            <a:endParaRPr lang="fr-FR" sz="2000" i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61365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prstClr val="white"/>
                </a:solidFill>
              </a:rPr>
              <a:t>Violence basée sur le genre</a:t>
            </a:r>
          </a:p>
        </p:txBody>
      </p:sp>
    </p:spTree>
    <p:extLst>
      <p:ext uri="{BB962C8B-B14F-4D97-AF65-F5344CB8AC3E}">
        <p14:creationId xmlns:p14="http://schemas.microsoft.com/office/powerpoint/2010/main" val="6692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b="1" noProof="0" dirty="0" smtClean="0">
                <a:solidFill>
                  <a:schemeClr val="accent5"/>
                </a:solidFill>
              </a:rPr>
              <a:t>Expérience de la violence</a:t>
            </a:r>
          </a:p>
          <a:p>
            <a:r>
              <a:rPr lang="fr-FR" sz="3400" noProof="0" dirty="0" smtClean="0"/>
              <a:t>Violence conjugale</a:t>
            </a:r>
          </a:p>
          <a:p>
            <a:r>
              <a:rPr lang="fr-FR" sz="3400" noProof="0" dirty="0" smtClean="0"/>
              <a:t>Recherche d’aide</a:t>
            </a:r>
          </a:p>
        </p:txBody>
      </p:sp>
    </p:spTree>
    <p:extLst>
      <p:ext uri="{BB962C8B-B14F-4D97-AF65-F5344CB8AC3E}">
        <p14:creationId xmlns:p14="http://schemas.microsoft.com/office/powerpoint/2010/main" val="10403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Violence physique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058744"/>
              </p:ext>
            </p:extLst>
          </p:nvPr>
        </p:nvGraphicFramePr>
        <p:xfrm>
          <a:off x="461461" y="1606550"/>
          <a:ext cx="8256587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de 15-49 ans qui ont subi de la violence physique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6561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Auteurs des actes de violence physique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886279"/>
              </p:ext>
            </p:extLst>
          </p:nvPr>
        </p:nvGraphicFramePr>
        <p:xfrm>
          <a:off x="0" y="1643063"/>
          <a:ext cx="9143999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Parmi les femmes de 15-49 ans qui ont subi des actes de violence physique depuis l’âge de 15 ans, pourcentage ayant mentionné différents types d’auteurs des actes</a:t>
            </a:r>
            <a:endParaRPr lang="fr-FR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02352" y="1801462"/>
            <a:ext cx="339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Auteurs les plus mentionnés parmi les femmes non célibataires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5585013" y="1801462"/>
            <a:ext cx="313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Auteurs les plus mentionnés parmi les femmes célibataires</a:t>
            </a:r>
            <a:endParaRPr lang="fr-F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3186" y="2506532"/>
            <a:ext cx="2969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70177" y="2506532"/>
            <a:ext cx="2969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32124" y="1162974"/>
            <a:ext cx="276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Suivez-nous sur Twitter !  </a:t>
            </a:r>
          </a:p>
          <a:p>
            <a:pPr algn="r"/>
            <a:r>
              <a:rPr lang="fr-FR" sz="2000" i="1" dirty="0" smtClean="0">
                <a:solidFill>
                  <a:prstClr val="white"/>
                </a:solidFill>
              </a:rPr>
              <a:t>#EDSB5</a:t>
            </a:r>
            <a:endParaRPr lang="fr-FR" sz="2000" i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61365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prstClr val="white"/>
                </a:solidFill>
              </a:rPr>
              <a:t>Pouvoir d’action des femmes</a:t>
            </a:r>
            <a:endParaRPr lang="fr-FR" sz="4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noProof="0" dirty="0" smtClean="0"/>
              <a:t>Violence pendant la grossesse</a:t>
            </a:r>
            <a:endParaRPr lang="fr-FR" sz="36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573323"/>
              </p:ext>
            </p:extLst>
          </p:nvPr>
        </p:nvGraphicFramePr>
        <p:xfrm>
          <a:off x="484094" y="1643063"/>
          <a:ext cx="8272631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Parmi les femmes de 15-49 ans ayant été enceintes, pourcentage ayant subi de la violence physique durant une grossesse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201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Violence sexuelle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62511"/>
              </p:ext>
            </p:extLst>
          </p:nvPr>
        </p:nvGraphicFramePr>
        <p:xfrm>
          <a:off x="461963" y="1606550"/>
          <a:ext cx="8256587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Pourcentage de femmes de 15-49 ans qui ont subi de la violence </a:t>
            </a:r>
            <a:r>
              <a:rPr lang="fr-FR" i="1" dirty="0" smtClean="0"/>
              <a:t>sexuelle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889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Auteurs des actes de violence sexuelle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776356"/>
              </p:ext>
            </p:extLst>
          </p:nvPr>
        </p:nvGraphicFramePr>
        <p:xfrm>
          <a:off x="0" y="1643063"/>
          <a:ext cx="9143999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Parmi les femmes de 15-49 ans qui ont subi des actes de violence </a:t>
            </a:r>
            <a:r>
              <a:rPr lang="fr-FR" i="1" dirty="0" smtClean="0"/>
              <a:t>sexuelle </a:t>
            </a:r>
            <a:r>
              <a:rPr lang="fr-FR" i="1" dirty="0"/>
              <a:t>depuis l’âge de 15 ans, pourcentage ayant mentionné différents types d’auteurs des actes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13186" y="2506532"/>
            <a:ext cx="2969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70177" y="2506532"/>
            <a:ext cx="2969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2352" y="1801462"/>
            <a:ext cx="339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Auteurs les plus mentionnés parmi les femmes non célibataires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5585013" y="1801462"/>
            <a:ext cx="313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Auteurs les plus mentionnés parmi les femmes célibataires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2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dirty="0"/>
              <a:t>Expérience de la violence</a:t>
            </a:r>
          </a:p>
          <a:p>
            <a:r>
              <a:rPr lang="fr-FR" sz="3400" b="1" dirty="0">
                <a:solidFill>
                  <a:schemeClr val="accent5"/>
                </a:solidFill>
              </a:rPr>
              <a:t>Violence conjugale</a:t>
            </a:r>
          </a:p>
          <a:p>
            <a:r>
              <a:rPr lang="fr-FR" sz="3400" noProof="0" dirty="0" smtClean="0"/>
              <a:t>Recherche d’aide</a:t>
            </a:r>
          </a:p>
        </p:txBody>
      </p:sp>
    </p:spTree>
    <p:extLst>
      <p:ext uri="{BB962C8B-B14F-4D97-AF65-F5344CB8AC3E}">
        <p14:creationId xmlns:p14="http://schemas.microsoft.com/office/powerpoint/2010/main" val="33914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Contrôle exercé par les maris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627069"/>
              </p:ext>
            </p:extLst>
          </p:nvPr>
        </p:nvGraphicFramePr>
        <p:xfrm>
          <a:off x="1" y="1643063"/>
          <a:ext cx="9144000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de 15-49 ans non célibataires ayant déclaré que le mari/partenaire :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362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Violence conjugale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47698"/>
              </p:ext>
            </p:extLst>
          </p:nvPr>
        </p:nvGraphicFramePr>
        <p:xfrm>
          <a:off x="0" y="1643144"/>
          <a:ext cx="9143999" cy="521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de 15-49 ans non célibataires ayant subi diverses formes de violence </a:t>
            </a:r>
          </a:p>
          <a:p>
            <a:pPr algn="ctr"/>
            <a:r>
              <a:rPr lang="fr-FR" i="1" dirty="0" smtClean="0"/>
              <a:t>de la part de leur mari/partenaire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629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Violence conjugale selon l’état matrimonial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6569"/>
              </p:ext>
            </p:extLst>
          </p:nvPr>
        </p:nvGraphicFramePr>
        <p:xfrm>
          <a:off x="0" y="1606550"/>
          <a:ext cx="9143999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de 15-49 ans non célibataires ayant subi diverses formes de violence </a:t>
            </a:r>
          </a:p>
          <a:p>
            <a:pPr algn="ctr"/>
            <a:r>
              <a:rPr lang="fr-FR" i="1" dirty="0" smtClean="0"/>
              <a:t>de la part de leur mari/partenaire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697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dirty="0"/>
              <a:t>Expérience de la violence</a:t>
            </a:r>
          </a:p>
          <a:p>
            <a:r>
              <a:rPr lang="fr-FR" sz="3400" noProof="0" dirty="0" smtClean="0"/>
              <a:t>Violence conjugale</a:t>
            </a:r>
          </a:p>
          <a:p>
            <a:r>
              <a:rPr lang="fr-FR" sz="3400" b="1" dirty="0">
                <a:solidFill>
                  <a:schemeClr val="accent5"/>
                </a:solidFill>
              </a:rPr>
              <a:t>Recherche d’aide</a:t>
            </a:r>
          </a:p>
        </p:txBody>
      </p:sp>
    </p:spTree>
    <p:extLst>
      <p:ext uri="{BB962C8B-B14F-4D97-AF65-F5344CB8AC3E}">
        <p14:creationId xmlns:p14="http://schemas.microsoft.com/office/powerpoint/2010/main" val="3596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6813"/>
          </a:xfrm>
        </p:spPr>
        <p:txBody>
          <a:bodyPr>
            <a:normAutofit/>
          </a:bodyPr>
          <a:lstStyle/>
          <a:p>
            <a:r>
              <a:rPr lang="fr-FR" sz="4000" noProof="0" dirty="0" smtClean="0"/>
              <a:t>Recherche d’aide pour arrêter la violence</a:t>
            </a:r>
            <a:endParaRPr lang="fr-FR" sz="4000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Répartition (en %) des femmes de 15-49 ans qui ont subi de la violence physique ou sexuelle selon qu’elles ont chercher de l’aide pour mettre fin à la violence 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602189"/>
              </p:ext>
            </p:extLst>
          </p:nvPr>
        </p:nvGraphicFramePr>
        <p:xfrm>
          <a:off x="461963" y="1606550"/>
          <a:ext cx="8256587" cy="512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2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255"/>
          </a:xfrm>
        </p:spPr>
        <p:txBody>
          <a:bodyPr>
            <a:normAutofit/>
          </a:bodyPr>
          <a:lstStyle/>
          <a:p>
            <a:r>
              <a:rPr lang="fr-FR" noProof="0" dirty="0" smtClean="0"/>
              <a:t>Résultats Clés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18" y="969820"/>
            <a:ext cx="8520008" cy="5666509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b="1" noProof="0" dirty="0" smtClean="0">
                <a:solidFill>
                  <a:schemeClr val="accent5"/>
                </a:solidFill>
              </a:rPr>
              <a:t>76 %</a:t>
            </a:r>
            <a:r>
              <a:rPr lang="fr-FR" noProof="0" dirty="0" smtClean="0"/>
              <a:t> de femmes en union </a:t>
            </a:r>
            <a:r>
              <a:rPr lang="fr-FR" b="1" noProof="0" dirty="0" smtClean="0">
                <a:solidFill>
                  <a:schemeClr val="accent5"/>
                </a:solidFill>
              </a:rPr>
              <a:t>gagnent moins que leur conjoint</a:t>
            </a:r>
            <a:r>
              <a:rPr lang="fr-FR" noProof="0" dirty="0" smtClean="0"/>
              <a:t>.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b="1" noProof="0" dirty="0" smtClean="0">
                <a:solidFill>
                  <a:schemeClr val="accent5"/>
                </a:solidFill>
              </a:rPr>
              <a:t>36 % </a:t>
            </a:r>
            <a:r>
              <a:rPr lang="fr-FR" noProof="0" dirty="0" smtClean="0"/>
              <a:t>de femmes en union </a:t>
            </a:r>
            <a:r>
              <a:rPr lang="fr-FR" b="1" dirty="0">
                <a:solidFill>
                  <a:schemeClr val="accent5"/>
                </a:solidFill>
              </a:rPr>
              <a:t>participent</a:t>
            </a:r>
            <a:r>
              <a:rPr lang="fr-FR" noProof="0" dirty="0" smtClean="0"/>
              <a:t> à toutes les 3 </a:t>
            </a:r>
            <a:r>
              <a:rPr lang="fr-FR" b="1" dirty="0">
                <a:solidFill>
                  <a:schemeClr val="accent5"/>
                </a:solidFill>
              </a:rPr>
              <a:t>décisions importantes </a:t>
            </a:r>
            <a:r>
              <a:rPr lang="fr-FR" noProof="0" dirty="0" smtClean="0"/>
              <a:t>du ménage.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b="1" noProof="0" dirty="0" smtClean="0">
                <a:solidFill>
                  <a:schemeClr val="accent5"/>
                </a:solidFill>
              </a:rPr>
              <a:t>32 % </a:t>
            </a:r>
            <a:r>
              <a:rPr lang="fr-FR" noProof="0" dirty="0" smtClean="0"/>
              <a:t>de femmes et </a:t>
            </a:r>
            <a:r>
              <a:rPr lang="fr-FR" b="1" noProof="0" dirty="0" smtClean="0">
                <a:solidFill>
                  <a:schemeClr val="accent5"/>
                </a:solidFill>
              </a:rPr>
              <a:t>16 %</a:t>
            </a:r>
            <a:r>
              <a:rPr lang="fr-FR" noProof="0" dirty="0" smtClean="0"/>
              <a:t> d’hommes pensent que, pour certaines raisons, </a:t>
            </a:r>
            <a:r>
              <a:rPr lang="fr-FR" dirty="0" smtClean="0"/>
              <a:t>il est justifié qu’un </a:t>
            </a:r>
            <a:r>
              <a:rPr lang="fr-FR" b="1" noProof="0" dirty="0" smtClean="0">
                <a:solidFill>
                  <a:schemeClr val="accent5"/>
                </a:solidFill>
              </a:rPr>
              <a:t>mari batte sa femme</a:t>
            </a:r>
            <a:r>
              <a:rPr lang="fr-FR" noProof="0" dirty="0" smtClean="0"/>
              <a:t>. </a:t>
            </a:r>
          </a:p>
          <a:p>
            <a:pPr lvl="0" algn="just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</a:pPr>
            <a:r>
              <a:rPr lang="fr-FR" b="1" dirty="0">
                <a:solidFill>
                  <a:srgbClr val="177858"/>
                </a:solidFill>
              </a:rPr>
              <a:t>27 % </a:t>
            </a:r>
            <a:r>
              <a:rPr lang="fr-FR" dirty="0">
                <a:solidFill>
                  <a:prstClr val="black"/>
                </a:solidFill>
              </a:rPr>
              <a:t>de femmes ont subi de la </a:t>
            </a:r>
            <a:r>
              <a:rPr lang="fr-FR" b="1" dirty="0">
                <a:solidFill>
                  <a:srgbClr val="177858"/>
                </a:solidFill>
              </a:rPr>
              <a:t>violence physique </a:t>
            </a:r>
            <a:r>
              <a:rPr lang="fr-FR" dirty="0">
                <a:solidFill>
                  <a:prstClr val="black"/>
                </a:solidFill>
              </a:rPr>
              <a:t>depuis l’âge de 15 ans. </a:t>
            </a:r>
          </a:p>
          <a:p>
            <a:pPr lvl="0" algn="just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</a:pPr>
            <a:r>
              <a:rPr lang="fr-FR" b="1" dirty="0">
                <a:solidFill>
                  <a:srgbClr val="177858"/>
                </a:solidFill>
              </a:rPr>
              <a:t>10 %</a:t>
            </a:r>
            <a:r>
              <a:rPr lang="fr-FR" dirty="0">
                <a:solidFill>
                  <a:prstClr val="black"/>
                </a:solidFill>
              </a:rPr>
              <a:t> de femmes ont subi de la </a:t>
            </a:r>
            <a:r>
              <a:rPr lang="fr-FR" b="1" dirty="0">
                <a:solidFill>
                  <a:srgbClr val="177858"/>
                </a:solidFill>
              </a:rPr>
              <a:t>violence sexuelle</a:t>
            </a:r>
            <a:r>
              <a:rPr lang="fr-FR" dirty="0">
                <a:solidFill>
                  <a:prstClr val="black"/>
                </a:solidFill>
              </a:rPr>
              <a:t>. </a:t>
            </a:r>
          </a:p>
          <a:p>
            <a:pPr lvl="0" algn="just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</a:pPr>
            <a:r>
              <a:rPr lang="fr-FR" b="1" dirty="0">
                <a:solidFill>
                  <a:srgbClr val="177858"/>
                </a:solidFill>
              </a:rPr>
              <a:t>42 % </a:t>
            </a:r>
            <a:r>
              <a:rPr lang="fr-FR" dirty="0">
                <a:solidFill>
                  <a:prstClr val="black"/>
                </a:solidFill>
              </a:rPr>
              <a:t>de femmes non célibataires ont subi de la </a:t>
            </a:r>
            <a:r>
              <a:rPr lang="fr-FR" b="1" dirty="0">
                <a:solidFill>
                  <a:srgbClr val="177858"/>
                </a:solidFill>
              </a:rPr>
              <a:t>violence conjugale </a:t>
            </a:r>
            <a:r>
              <a:rPr lang="fr-FR" dirty="0">
                <a:solidFill>
                  <a:prstClr val="black"/>
                </a:solidFill>
              </a:rPr>
              <a:t>physique, sexuelle ou émotionnelle. </a:t>
            </a:r>
          </a:p>
          <a:p>
            <a:pPr lvl="0" algn="just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</a:pPr>
            <a:r>
              <a:rPr lang="fr-FR" b="1" dirty="0">
                <a:solidFill>
                  <a:srgbClr val="177858"/>
                </a:solidFill>
              </a:rPr>
              <a:t>35 % </a:t>
            </a:r>
            <a:r>
              <a:rPr lang="fr-FR" dirty="0">
                <a:solidFill>
                  <a:prstClr val="black"/>
                </a:solidFill>
              </a:rPr>
              <a:t>de femmes qui ont subi de la violence physique ou sexuelle ont </a:t>
            </a:r>
            <a:r>
              <a:rPr lang="fr-FR" b="1" dirty="0">
                <a:solidFill>
                  <a:srgbClr val="177858"/>
                </a:solidFill>
              </a:rPr>
              <a:t>recherché de l’aide</a:t>
            </a:r>
            <a:r>
              <a:rPr lang="fr-FR" dirty="0" smtClean="0">
                <a:solidFill>
                  <a:prstClr val="black"/>
                </a:solidFill>
              </a:rPr>
              <a:t>.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b="1" noProof="0" dirty="0" smtClean="0">
                <a:solidFill>
                  <a:schemeClr val="accent5"/>
                </a:solidFill>
              </a:rPr>
              <a:t>Emploi et rémunération</a:t>
            </a:r>
          </a:p>
          <a:p>
            <a:r>
              <a:rPr lang="fr-FR" sz="3400" noProof="0" dirty="0" smtClean="0"/>
              <a:t>Possession de biens</a:t>
            </a:r>
          </a:p>
          <a:p>
            <a:r>
              <a:rPr lang="fr-FR" sz="3400" noProof="0" dirty="0" smtClean="0"/>
              <a:t>Prise de décision</a:t>
            </a:r>
          </a:p>
          <a:p>
            <a:r>
              <a:rPr lang="fr-FR" sz="3400" noProof="0" dirty="0" smtClean="0"/>
              <a:t>Opinions concernant la violence domestique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8729" y="4814254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© </a:t>
            </a:r>
            <a:r>
              <a:rPr lang="fr-FR" sz="1200" dirty="0"/>
              <a:t>2006 Rebecca </a:t>
            </a:r>
            <a:r>
              <a:rPr lang="fr-FR" sz="1200" dirty="0" err="1"/>
              <a:t>Mrljak</a:t>
            </a:r>
            <a:r>
              <a:rPr lang="fr-FR" sz="1200" dirty="0"/>
              <a:t>, </a:t>
            </a:r>
            <a:r>
              <a:rPr lang="fr-FR" sz="1200" dirty="0" smtClean="0"/>
              <a:t>avec la permission de </a:t>
            </a:r>
            <a:r>
              <a:rPr lang="fr-FR" sz="1200" dirty="0" err="1" smtClean="0"/>
              <a:t>Photoshare</a:t>
            </a:r>
            <a:endParaRPr lang="fr-FR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27" y="1677784"/>
            <a:ext cx="40640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21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374077"/>
            <a:ext cx="88807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A53010"/>
              </a:buClr>
            </a:pPr>
            <a:r>
              <a:rPr lang="fr-BE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MERCI DE VOTRE AIMABLE ATTENTION</a:t>
            </a:r>
          </a:p>
        </p:txBody>
      </p:sp>
    </p:spTree>
    <p:extLst>
      <p:ext uri="{BB962C8B-B14F-4D97-AF65-F5344CB8AC3E}">
        <p14:creationId xmlns:p14="http://schemas.microsoft.com/office/powerpoint/2010/main" val="129520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Emploi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306027"/>
              </p:ext>
            </p:extLst>
          </p:nvPr>
        </p:nvGraphicFramePr>
        <p:xfrm>
          <a:off x="461963" y="1643063"/>
          <a:ext cx="8256587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et d’hommes de 15-49 ans, actuellement en union, ayant travaillé au cours des 12 mois précédant l’enquête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7218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6813"/>
          </a:xfrm>
        </p:spPr>
        <p:txBody>
          <a:bodyPr>
            <a:normAutofit/>
          </a:bodyPr>
          <a:lstStyle/>
          <a:p>
            <a:r>
              <a:rPr lang="fr-FR" sz="4000" noProof="0" dirty="0" smtClean="0"/>
              <a:t>Type de Rémunération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495016"/>
              </p:ext>
            </p:extLst>
          </p:nvPr>
        </p:nvGraphicFramePr>
        <p:xfrm>
          <a:off x="461963" y="1643063"/>
          <a:ext cx="8256587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99681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Répartition (en %) des femmes et des hommes de 15-49 ans, actuellement en union et ayant travaillé au cours des 12 mois précédant l’enquête, par type de rémunération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46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noProof="0" dirty="0" smtClean="0"/>
              <a:t>Contrôle de l’utilisation de l’argent gagné par les femmes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946289"/>
              </p:ext>
            </p:extLst>
          </p:nvPr>
        </p:nvGraphicFramePr>
        <p:xfrm>
          <a:off x="461963" y="1643063"/>
          <a:ext cx="8256587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755" y="10660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Répartition (en %) des femmes de 15-49 ans en union qui ont gagné de l’argent pour leur travail, en fonction de la personne qui décide de comment l’argent est utilisé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861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Gains de la femme </a:t>
            </a:r>
            <a:br>
              <a:rPr lang="fr-FR" sz="4000" dirty="0" smtClean="0"/>
            </a:br>
            <a:r>
              <a:rPr lang="fr-FR" sz="4000" dirty="0" smtClean="0"/>
              <a:t>par rapport à ceux du conjoint</a:t>
            </a:r>
            <a:endParaRPr lang="fr-FR" sz="4000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264625"/>
              </p:ext>
            </p:extLst>
          </p:nvPr>
        </p:nvGraphicFramePr>
        <p:xfrm>
          <a:off x="461963" y="1820178"/>
          <a:ext cx="8256587" cy="503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17384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Répartition (en %) des femmes de 15-49 ans en union qui ont gagné de l’argent pour leur travail, en fonction du fait qu’elles gagnent plus ou moins que leur conjoint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3237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314"/>
            <a:ext cx="5246914" cy="3624027"/>
          </a:xfrm>
        </p:spPr>
        <p:txBody>
          <a:bodyPr>
            <a:normAutofit/>
          </a:bodyPr>
          <a:lstStyle/>
          <a:p>
            <a:r>
              <a:rPr lang="fr-FR" sz="3400" noProof="0" dirty="0"/>
              <a:t>Emploi et rémunération</a:t>
            </a:r>
          </a:p>
          <a:p>
            <a:r>
              <a:rPr lang="fr-FR" sz="3400" b="1" noProof="0" dirty="0">
                <a:solidFill>
                  <a:schemeClr val="accent5"/>
                </a:solidFill>
              </a:rPr>
              <a:t>Possession de biens</a:t>
            </a:r>
          </a:p>
          <a:p>
            <a:r>
              <a:rPr lang="fr-FR" sz="3400" noProof="0" dirty="0" smtClean="0"/>
              <a:t>Prise de décision</a:t>
            </a:r>
          </a:p>
          <a:p>
            <a:r>
              <a:rPr lang="fr-FR" sz="3400" noProof="0" dirty="0" smtClean="0"/>
              <a:t>Opinions concernant la violence domestique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2727" y="4803492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© </a:t>
            </a:r>
            <a:r>
              <a:rPr lang="fr-FR" sz="1200" dirty="0"/>
              <a:t>2006 Rebecca </a:t>
            </a:r>
            <a:r>
              <a:rPr lang="fr-FR" sz="1200" dirty="0" err="1"/>
              <a:t>Mrljak</a:t>
            </a:r>
            <a:r>
              <a:rPr lang="fr-FR" sz="1200" dirty="0"/>
              <a:t>, </a:t>
            </a:r>
            <a:r>
              <a:rPr lang="fr-FR" sz="1200" dirty="0" smtClean="0"/>
              <a:t>avec la permission de </a:t>
            </a:r>
            <a:r>
              <a:rPr lang="fr-FR" sz="1200" dirty="0" err="1" smtClean="0"/>
              <a:t>Photoshare</a:t>
            </a:r>
            <a:endParaRPr lang="fr-FR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27" y="1677784"/>
            <a:ext cx="40640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78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Possession d’une maison et des terres</a:t>
            </a:r>
            <a:endParaRPr lang="fr-FR" noProof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995317"/>
              </p:ext>
            </p:extLst>
          </p:nvPr>
        </p:nvGraphicFramePr>
        <p:xfrm>
          <a:off x="461963" y="1606550"/>
          <a:ext cx="8256587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1025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Pourcentage de femmes et d’hommes de 15-49 ans qui :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17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in 2017-18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22C81"/>
      </a:accent1>
      <a:accent2>
        <a:srgbClr val="AF5B9E"/>
      </a:accent2>
      <a:accent3>
        <a:srgbClr val="FBD017"/>
      </a:accent3>
      <a:accent4>
        <a:srgbClr val="E81D2E"/>
      </a:accent4>
      <a:accent5>
        <a:srgbClr val="177858"/>
      </a:accent5>
      <a:accent6>
        <a:srgbClr val="0E97D0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Benin 2017-18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22C81"/>
      </a:accent1>
      <a:accent2>
        <a:srgbClr val="AF5B9E"/>
      </a:accent2>
      <a:accent3>
        <a:srgbClr val="FBD017"/>
      </a:accent3>
      <a:accent4>
        <a:srgbClr val="E81D2E"/>
      </a:accent4>
      <a:accent5>
        <a:srgbClr val="177858"/>
      </a:accent5>
      <a:accent6>
        <a:srgbClr val="0E97D0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Lesotho DHS KIR">
      <a:dk1>
        <a:sysClr val="windowText" lastClr="000000"/>
      </a:dk1>
      <a:lt1>
        <a:srgbClr val="000000"/>
      </a:lt1>
      <a:dk2>
        <a:srgbClr val="FFFFFF"/>
      </a:dk2>
      <a:lt2>
        <a:srgbClr val="FFFFFF"/>
      </a:lt2>
      <a:accent1>
        <a:srgbClr val="009B50"/>
      </a:accent1>
      <a:accent2>
        <a:srgbClr val="0036AF"/>
      </a:accent2>
      <a:accent3>
        <a:srgbClr val="4365AD"/>
      </a:accent3>
      <a:accent4>
        <a:srgbClr val="E0C399"/>
      </a:accent4>
      <a:accent5>
        <a:srgbClr val="D14020"/>
      </a:accent5>
      <a:accent6>
        <a:srgbClr val="000000"/>
      </a:accent6>
      <a:hlink>
        <a:srgbClr val="000000"/>
      </a:hlink>
      <a:folHlink>
        <a:srgbClr val="59595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3615</TotalTime>
  <Words>822</Words>
  <Application>Microsoft Office PowerPoint</Application>
  <PresentationFormat>Affichage à l'écran (4:3)</PresentationFormat>
  <Paragraphs>106</Paragraphs>
  <Slides>30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Office Theme</vt:lpstr>
      <vt:lpstr>Custom Design</vt:lpstr>
      <vt:lpstr>1_Office Theme</vt:lpstr>
      <vt:lpstr>Présentation PowerPoint</vt:lpstr>
      <vt:lpstr>Présentation PowerPoint</vt:lpstr>
      <vt:lpstr>Présentation PowerPoint</vt:lpstr>
      <vt:lpstr>Emploi</vt:lpstr>
      <vt:lpstr>Type de Rémunération</vt:lpstr>
      <vt:lpstr>Contrôle de l’utilisation de l’argent gagné par les femmes</vt:lpstr>
      <vt:lpstr>Gains de la femme  par rapport à ceux du conjoint</vt:lpstr>
      <vt:lpstr>Présentation PowerPoint</vt:lpstr>
      <vt:lpstr>Possession d’une maison et des terres</vt:lpstr>
      <vt:lpstr>Possession et utilisation des comptes bancaires et de téléphones portables</vt:lpstr>
      <vt:lpstr>Présentation PowerPoint</vt:lpstr>
      <vt:lpstr>Participation des femmes  dans la prise de décision</vt:lpstr>
      <vt:lpstr>Participation des hommes  dans la prise de décision</vt:lpstr>
      <vt:lpstr>Présentation PowerPoint</vt:lpstr>
      <vt:lpstr>Opinions concernant le fait qu’un mari batte sa femme</vt:lpstr>
      <vt:lpstr>Présentation PowerPoint</vt:lpstr>
      <vt:lpstr>Présentation PowerPoint</vt:lpstr>
      <vt:lpstr>Violence physique</vt:lpstr>
      <vt:lpstr>Auteurs des actes de violence physique</vt:lpstr>
      <vt:lpstr>Violence pendant la grossesse</vt:lpstr>
      <vt:lpstr>Violence sexuelle</vt:lpstr>
      <vt:lpstr>Auteurs des actes de violence sexuelle</vt:lpstr>
      <vt:lpstr>Présentation PowerPoint</vt:lpstr>
      <vt:lpstr>Contrôle exercé par les maris</vt:lpstr>
      <vt:lpstr>Violence conjugale</vt:lpstr>
      <vt:lpstr>Violence conjugale selon l’état matrimonial</vt:lpstr>
      <vt:lpstr>Présentation PowerPoint</vt:lpstr>
      <vt:lpstr>Recherche d’aide pour arrêter la violence</vt:lpstr>
      <vt:lpstr>Résultats Clés</vt:lpstr>
      <vt:lpstr>Présentation PowerPoint</vt:lpstr>
    </vt:vector>
  </TitlesOfParts>
  <Company>ICFI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and Methodology_American English</dc:title>
  <dc:creator>Zweimueller, Sally</dc:creator>
  <cp:lastModifiedBy>HP</cp:lastModifiedBy>
  <cp:revision>304</cp:revision>
  <dcterms:created xsi:type="dcterms:W3CDTF">2017-05-18T16:43:03Z</dcterms:created>
  <dcterms:modified xsi:type="dcterms:W3CDTF">2019-03-26T10:38:13Z</dcterms:modified>
</cp:coreProperties>
</file>